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7"/>
  </p:notesMasterIdLst>
  <p:handoutMasterIdLst>
    <p:handoutMasterId r:id="rId8"/>
  </p:handoutMasterIdLst>
  <p:sldIdLst>
    <p:sldId id="428" r:id="rId2"/>
    <p:sldId id="429" r:id="rId3"/>
    <p:sldId id="430" r:id="rId4"/>
    <p:sldId id="426" r:id="rId5"/>
    <p:sldId id="427" r:id="rId6"/>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2" autoAdjust="0"/>
    <p:restoredTop sz="82904" autoAdjust="0"/>
  </p:normalViewPr>
  <p:slideViewPr>
    <p:cSldViewPr>
      <p:cViewPr>
        <p:scale>
          <a:sx n="120" d="100"/>
          <a:sy n="120" d="100"/>
        </p:scale>
        <p:origin x="-163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6796" tIns="48399" rIns="96796" bIns="48399" rtlCol="0"/>
          <a:lstStyle>
            <a:lvl1pPr algn="l">
              <a:defRPr sz="1300"/>
            </a:lvl1pPr>
          </a:lstStyle>
          <a:p>
            <a:endParaRPr lang="en-US" dirty="0"/>
          </a:p>
        </p:txBody>
      </p:sp>
      <p:sp>
        <p:nvSpPr>
          <p:cNvPr id="3" name="Date Placeholder 2"/>
          <p:cNvSpPr>
            <a:spLocks noGrp="1"/>
          </p:cNvSpPr>
          <p:nvPr>
            <p:ph type="dt" sz="quarter" idx="1"/>
          </p:nvPr>
        </p:nvSpPr>
        <p:spPr>
          <a:xfrm>
            <a:off x="3854939" y="0"/>
            <a:ext cx="2949099" cy="497205"/>
          </a:xfrm>
          <a:prstGeom prst="rect">
            <a:avLst/>
          </a:prstGeom>
        </p:spPr>
        <p:txBody>
          <a:bodyPr vert="horz" lIns="96796" tIns="48399" rIns="96796" bIns="48399" rtlCol="0"/>
          <a:lstStyle>
            <a:lvl1pPr algn="r">
              <a:defRPr sz="1300"/>
            </a:lvl1pPr>
          </a:lstStyle>
          <a:p>
            <a:fld id="{D838D878-6E12-44FD-8345-5FC4541B32D3}" type="datetimeFigureOut">
              <a:rPr lang="en-US" smtClean="0"/>
              <a:pPr/>
              <a:t>28-Jun-2013</a:t>
            </a:fld>
            <a:endParaRPr lang="en-US" dirty="0"/>
          </a:p>
        </p:txBody>
      </p:sp>
      <p:sp>
        <p:nvSpPr>
          <p:cNvPr id="4" name="Footer Placeholder 3"/>
          <p:cNvSpPr>
            <a:spLocks noGrp="1"/>
          </p:cNvSpPr>
          <p:nvPr>
            <p:ph type="ftr" sz="quarter" idx="2"/>
          </p:nvPr>
        </p:nvSpPr>
        <p:spPr>
          <a:xfrm>
            <a:off x="0" y="9445170"/>
            <a:ext cx="2949099" cy="497205"/>
          </a:xfrm>
          <a:prstGeom prst="rect">
            <a:avLst/>
          </a:prstGeom>
        </p:spPr>
        <p:txBody>
          <a:bodyPr vert="horz" lIns="96796" tIns="48399" rIns="96796" bIns="4839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54939" y="9445170"/>
            <a:ext cx="2949099" cy="497205"/>
          </a:xfrm>
          <a:prstGeom prst="rect">
            <a:avLst/>
          </a:prstGeom>
        </p:spPr>
        <p:txBody>
          <a:bodyPr vert="horz" lIns="96796" tIns="48399" rIns="96796" bIns="48399" rtlCol="0" anchor="b"/>
          <a:lstStyle>
            <a:lvl1pPr algn="r">
              <a:defRPr sz="1300"/>
            </a:lvl1pPr>
          </a:lstStyle>
          <a:p>
            <a:fld id="{B043E0F3-55B4-4DC6-9C2B-17455F0FCC7F}" type="slidenum">
              <a:rPr lang="en-US" smtClean="0"/>
              <a:pPr/>
              <a:t>‹#›</a:t>
            </a:fld>
            <a:endParaRPr lang="en-US" dirty="0"/>
          </a:p>
        </p:txBody>
      </p:sp>
    </p:spTree>
    <p:extLst>
      <p:ext uri="{BB962C8B-B14F-4D97-AF65-F5344CB8AC3E}">
        <p14:creationId xmlns:p14="http://schemas.microsoft.com/office/powerpoint/2010/main" val="1704402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6796" tIns="48399" rIns="96796" bIns="48399" rtlCol="0"/>
          <a:lstStyle>
            <a:lvl1pPr algn="l">
              <a:defRPr sz="1300"/>
            </a:lvl1pPr>
          </a:lstStyle>
          <a:p>
            <a:endParaRPr lang="en-GB" dirty="0"/>
          </a:p>
        </p:txBody>
      </p:sp>
      <p:sp>
        <p:nvSpPr>
          <p:cNvPr id="3" name="Date Placeholder 2"/>
          <p:cNvSpPr>
            <a:spLocks noGrp="1"/>
          </p:cNvSpPr>
          <p:nvPr>
            <p:ph type="dt" idx="1"/>
          </p:nvPr>
        </p:nvSpPr>
        <p:spPr>
          <a:xfrm>
            <a:off x="3854939" y="0"/>
            <a:ext cx="2949099" cy="497205"/>
          </a:xfrm>
          <a:prstGeom prst="rect">
            <a:avLst/>
          </a:prstGeom>
        </p:spPr>
        <p:txBody>
          <a:bodyPr vert="horz" lIns="96796" tIns="48399" rIns="96796" bIns="48399" rtlCol="0"/>
          <a:lstStyle>
            <a:lvl1pPr algn="r">
              <a:defRPr sz="1300"/>
            </a:lvl1pPr>
          </a:lstStyle>
          <a:p>
            <a:fld id="{807B29FB-3156-4388-9398-4B5153FBF155}" type="datetimeFigureOut">
              <a:rPr lang="en-GB" smtClean="0"/>
              <a:pPr/>
              <a:t>28/06/2013</a:t>
            </a:fld>
            <a:endParaRPr lang="en-GB" dirty="0"/>
          </a:p>
        </p:txBody>
      </p:sp>
      <p:sp>
        <p:nvSpPr>
          <p:cNvPr id="4" name="Slide Image Placeholder 3"/>
          <p:cNvSpPr>
            <a:spLocks noGrp="1" noRot="1" noChangeAspect="1"/>
          </p:cNvSpPr>
          <p:nvPr>
            <p:ph type="sldImg" idx="2"/>
          </p:nvPr>
        </p:nvSpPr>
        <p:spPr>
          <a:xfrm>
            <a:off x="915988" y="747713"/>
            <a:ext cx="4973637" cy="3729037"/>
          </a:xfrm>
          <a:prstGeom prst="rect">
            <a:avLst/>
          </a:prstGeom>
          <a:noFill/>
          <a:ln w="12700">
            <a:solidFill>
              <a:prstClr val="black"/>
            </a:solidFill>
          </a:ln>
        </p:spPr>
        <p:txBody>
          <a:bodyPr vert="horz" lIns="96796" tIns="48399" rIns="96796" bIns="48399"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6796" tIns="48399" rIns="96796" bIns="483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7205"/>
          </a:xfrm>
          <a:prstGeom prst="rect">
            <a:avLst/>
          </a:prstGeom>
        </p:spPr>
        <p:txBody>
          <a:bodyPr vert="horz" lIns="96796" tIns="48399" rIns="96796" bIns="4839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6796" tIns="48399" rIns="96796" bIns="48399" rtlCol="0" anchor="b"/>
          <a:lstStyle>
            <a:lvl1pPr algn="r">
              <a:defRPr sz="1300"/>
            </a:lvl1pPr>
          </a:lstStyle>
          <a:p>
            <a:fld id="{B6BB7251-09B7-4801-93CE-22D54119369C}" type="slidenum">
              <a:rPr lang="en-GB" smtClean="0"/>
              <a:pPr/>
              <a:t>‹#›</a:t>
            </a:fld>
            <a:endParaRPr lang="en-GB" dirty="0"/>
          </a:p>
        </p:txBody>
      </p:sp>
    </p:spTree>
    <p:extLst>
      <p:ext uri="{BB962C8B-B14F-4D97-AF65-F5344CB8AC3E}">
        <p14:creationId xmlns:p14="http://schemas.microsoft.com/office/powerpoint/2010/main" val="1305855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24821F3-5FF7-4C53-A240-AD7408A6F1D1}" type="datetime1">
              <a:rPr lang="en-US" smtClean="0"/>
              <a:pPr/>
              <a:t>28-Jun-2013</a:t>
            </a:fld>
            <a:endParaRPr lang="en-US"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015687E-C46B-4ADD-8218-DFDCD0509915}" type="datetime1">
              <a:rPr lang="en-US" smtClean="0"/>
              <a:pPr/>
              <a:t>28-Jun-2013</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1F89C44-D0AB-4646-A33C-ECCC4230578E}" type="datetime1">
              <a:rPr lang="en-US" smtClean="0"/>
              <a:pPr/>
              <a:t>28-Jun-2013</a:t>
            </a:fld>
            <a:endParaRPr lang="en-US"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5B40F36-E8C4-4DF3-A1E6-9A175CF93E0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24CA3DE-4EB8-4D2A-9288-FAABB9CBEA67}" type="datetime1">
              <a:rPr lang="en-US" smtClean="0"/>
              <a:pPr/>
              <a:t>28-Jun-2013</a:t>
            </a:fld>
            <a:endParaRPr lang="en-US"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1988840"/>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mj-lt"/>
              <a:buAutoNum type="alphaUcPeriod"/>
              <a:tabLst/>
              <a:defRPr/>
            </a:pPr>
            <a:r>
              <a:rPr lang="en-GB" dirty="0" smtClean="0">
                <a:solidFill>
                  <a:srgbClr val="000000"/>
                </a:solidFill>
              </a:rPr>
              <a:t>Review of PISA constructs and indices (and variables) to identify those that are likely to be operable and not operable in developing country contexts, beginning with participating country contexts</a:t>
            </a:r>
          </a:p>
          <a:p>
            <a:pPr marL="536575" marR="0" lvl="0" indent="-536575" algn="l" defTabSz="914400" rtl="0" eaLnBrk="1" fontAlgn="auto" latinLnBrk="0" hangingPunct="1">
              <a:lnSpc>
                <a:spcPct val="114000"/>
              </a:lnSpc>
              <a:spcBef>
                <a:spcPts val="600"/>
              </a:spcBef>
              <a:spcAft>
                <a:spcPts val="0"/>
              </a:spcAft>
              <a:buClrTx/>
              <a:buSzTx/>
              <a:buFont typeface="+mj-lt"/>
              <a:buAutoNum type="alphaUcPeriod"/>
              <a:tabLst/>
              <a:defRPr/>
            </a:pPr>
            <a:r>
              <a:rPr lang="en-GB" dirty="0" smtClean="0">
                <a:solidFill>
                  <a:srgbClr val="000000"/>
                </a:solidFill>
              </a:rPr>
              <a:t>Scale expansion and equating with current PISA indices identified to be operable and relevant in these contexts</a:t>
            </a:r>
          </a:p>
          <a:p>
            <a:pPr marL="536575" marR="0" lvl="0" indent="-536575" algn="l" defTabSz="914400" rtl="0" eaLnBrk="1" fontAlgn="auto" latinLnBrk="0" hangingPunct="1">
              <a:lnSpc>
                <a:spcPct val="114000"/>
              </a:lnSpc>
              <a:spcBef>
                <a:spcPts val="600"/>
              </a:spcBef>
              <a:spcAft>
                <a:spcPts val="0"/>
              </a:spcAft>
              <a:buClrTx/>
              <a:buSzTx/>
              <a:buFont typeface="+mj-lt"/>
              <a:buAutoNum type="alphaUcPeriod"/>
              <a:tabLst/>
              <a:defRPr/>
            </a:pPr>
            <a:r>
              <a:rPr lang="en-GB" dirty="0" smtClean="0">
                <a:solidFill>
                  <a:srgbClr val="000000"/>
                </a:solidFill>
              </a:rPr>
              <a:t>Review of relevant evidence and examples (including input from participating countries) to identify relevant constructs to be considered for inclusion , including but not limited to the following: </a:t>
            </a:r>
          </a:p>
          <a:p>
            <a:pPr marL="1450975" lvl="2" indent="-536575">
              <a:lnSpc>
                <a:spcPct val="114000"/>
              </a:lnSpc>
              <a:spcBef>
                <a:spcPct val="20000"/>
              </a:spcBef>
              <a:buFont typeface="Arial" pitchFamily="34" charset="0"/>
              <a:buChar char="•"/>
              <a:defRPr/>
            </a:pPr>
            <a:r>
              <a:rPr lang="en-GB" dirty="0" smtClean="0">
                <a:solidFill>
                  <a:srgbClr val="000000"/>
                </a:solidFill>
              </a:rPr>
              <a:t>Educational history of student (cognitive, non-cognitive)</a:t>
            </a:r>
          </a:p>
          <a:p>
            <a:pPr marL="1450975" lvl="2" indent="-536575">
              <a:lnSpc>
                <a:spcPct val="114000"/>
              </a:lnSpc>
              <a:spcBef>
                <a:spcPct val="20000"/>
              </a:spcBef>
              <a:buFont typeface="Arial" pitchFamily="34" charset="0"/>
              <a:buChar char="•"/>
              <a:defRPr/>
            </a:pPr>
            <a:r>
              <a:rPr lang="en-GB" dirty="0" smtClean="0">
                <a:solidFill>
                  <a:srgbClr val="000000"/>
                </a:solidFill>
              </a:rPr>
              <a:t>School resources (including possible scales) that have effects on learning outcomes</a:t>
            </a:r>
          </a:p>
          <a:p>
            <a:pPr marL="1450975" lvl="2" indent="-536575">
              <a:lnSpc>
                <a:spcPct val="114000"/>
              </a:lnSpc>
              <a:spcBef>
                <a:spcPct val="20000"/>
              </a:spcBef>
              <a:buFont typeface="Arial" pitchFamily="34" charset="0"/>
              <a:buChar char="•"/>
              <a:defRPr/>
            </a:pPr>
            <a:r>
              <a:rPr lang="en-GB" dirty="0" smtClean="0">
                <a:solidFill>
                  <a:srgbClr val="000000"/>
                </a:solidFill>
              </a:rPr>
              <a:t>Health and well-being of student</a:t>
            </a:r>
          </a:p>
          <a:p>
            <a:pPr marL="1450975" lvl="2" indent="-536575">
              <a:lnSpc>
                <a:spcPct val="114000"/>
              </a:lnSpc>
              <a:spcBef>
                <a:spcPct val="20000"/>
              </a:spcBef>
              <a:buFont typeface="Arial" pitchFamily="34" charset="0"/>
              <a:buChar char="•"/>
              <a:defRPr/>
            </a:pPr>
            <a:r>
              <a:rPr lang="en-GB" dirty="0" smtClean="0">
                <a:solidFill>
                  <a:srgbClr val="000000"/>
                </a:solidFill>
              </a:rPr>
              <a:t>Socio-economic status</a:t>
            </a: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 </a:t>
            </a:r>
            <a:r>
              <a:rPr lang="en-GB" sz="2800" b="1" dirty="0" smtClean="0"/>
              <a:t/>
            </a:r>
            <a:br>
              <a:rPr lang="en-GB" sz="2800" b="1" dirty="0" smtClean="0"/>
            </a:br>
            <a:r>
              <a:rPr lang="en-GB" sz="2400" b="1" dirty="0" smtClean="0">
                <a:solidFill>
                  <a:srgbClr val="000000"/>
                </a:solidFill>
              </a:rPr>
              <a:t>Technical issues to be addressed (for ToRs)</a:t>
            </a:r>
            <a:endParaRPr lang="en-GB" sz="2400" b="1" dirty="0">
              <a:solidFill>
                <a:srgbClr val="000000"/>
              </a:solidFill>
            </a:endParaRPr>
          </a:p>
        </p:txBody>
      </p:sp>
      <p:sp>
        <p:nvSpPr>
          <p:cNvPr id="7" name="TextBox 6"/>
          <p:cNvSpPr txBox="1"/>
          <p:nvPr/>
        </p:nvSpPr>
        <p:spPr>
          <a:xfrm>
            <a:off x="467544" y="1444714"/>
            <a:ext cx="8280920" cy="400110"/>
          </a:xfrm>
          <a:prstGeom prst="rect">
            <a:avLst/>
          </a:prstGeom>
          <a:solidFill>
            <a:srgbClr val="FFC000"/>
          </a:solidFill>
        </p:spPr>
        <p:txBody>
          <a:bodyPr wrap="square" rtlCol="0">
            <a:spAutoFit/>
          </a:bodyPr>
          <a:lstStyle/>
          <a:p>
            <a:pPr lvl="0"/>
            <a:r>
              <a:rPr lang="en-GB" sz="2000" b="1" dirty="0" smtClean="0">
                <a:solidFill>
                  <a:srgbClr val="000000"/>
                </a:solidFill>
                <a:latin typeface="+mj-lt"/>
              </a:rPr>
              <a:t>Contextual Questionnaires and data collection instruments</a:t>
            </a:r>
            <a:endParaRPr lang="en-US" sz="2000" b="1" dirty="0" smtClean="0">
              <a:solidFill>
                <a:srgbClr val="000000"/>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1916832"/>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AutoNum type="alphaUcPeriod" startAt="4"/>
              <a:tabLst/>
              <a:defRPr/>
            </a:pPr>
            <a:r>
              <a:rPr lang="en-GB" dirty="0" smtClean="0">
                <a:solidFill>
                  <a:srgbClr val="000000"/>
                </a:solidFill>
              </a:rPr>
              <a:t>Review of contextual data collection used in PASEC, SACMEQ, STEP, LAMP, and participating countries… to identify relevant and viable constructs (indices and variables) to be considered and possible paths for incorporation into </a:t>
            </a:r>
            <a:r>
              <a:rPr lang="en-GB" dirty="0" smtClean="0">
                <a:solidFill>
                  <a:srgbClr val="000000"/>
                </a:solidFill>
              </a:rPr>
              <a:t>the field work of PISA for Development</a:t>
            </a:r>
            <a:r>
              <a:rPr lang="en-GB" dirty="0" smtClean="0">
                <a:solidFill>
                  <a:srgbClr val="000000"/>
                </a:solidFill>
              </a:rPr>
              <a:t>.</a:t>
            </a:r>
            <a:endParaRPr lang="en-GB" dirty="0" smtClean="0">
              <a:solidFill>
                <a:srgbClr val="000000"/>
              </a:solidFill>
            </a:endParaRPr>
          </a:p>
          <a:p>
            <a:pPr marL="536575" marR="0" lvl="0" indent="-536575" algn="l" defTabSz="914400" rtl="0" eaLnBrk="1" fontAlgn="auto" latinLnBrk="0" hangingPunct="1">
              <a:lnSpc>
                <a:spcPct val="114000"/>
              </a:lnSpc>
              <a:spcBef>
                <a:spcPts val="600"/>
              </a:spcBef>
              <a:spcAft>
                <a:spcPts val="0"/>
              </a:spcAft>
              <a:buClrTx/>
              <a:buSzTx/>
              <a:buAutoNum type="alphaUcPeriod" startAt="5"/>
              <a:tabLst/>
              <a:defRPr/>
            </a:pPr>
            <a:r>
              <a:rPr lang="en-GB" dirty="0" smtClean="0">
                <a:solidFill>
                  <a:srgbClr val="000000"/>
                </a:solidFill>
              </a:rPr>
              <a:t>Review of evidence, methods and examples  of collecting contextual information from out-of-school children (and students) that may not be able to engage with and respond the paper-and-pencil questionnaires.</a:t>
            </a:r>
          </a:p>
          <a:p>
            <a:pPr marL="536575" marR="0" lvl="0" indent="-536575" algn="l" defTabSz="914400" rtl="0" eaLnBrk="1" fontAlgn="auto" latinLnBrk="0" hangingPunct="1">
              <a:lnSpc>
                <a:spcPct val="114000"/>
              </a:lnSpc>
              <a:spcBef>
                <a:spcPts val="600"/>
              </a:spcBef>
              <a:spcAft>
                <a:spcPts val="0"/>
              </a:spcAft>
              <a:buClrTx/>
              <a:buSzTx/>
              <a:buAutoNum type="alphaUcPeriod" startAt="5"/>
              <a:tabLst/>
              <a:defRPr/>
            </a:pPr>
            <a:r>
              <a:rPr lang="en-GB" dirty="0" smtClean="0">
                <a:solidFill>
                  <a:srgbClr val="000000"/>
                </a:solidFill>
              </a:rPr>
              <a:t>Review of availability and quality of data on education systems and data collection systems in participating countries</a:t>
            </a: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 </a:t>
            </a:r>
            <a:r>
              <a:rPr lang="en-GB" sz="2800" b="1" dirty="0" smtClean="0"/>
              <a:t/>
            </a:r>
            <a:br>
              <a:rPr lang="en-GB" sz="2800" b="1" dirty="0" smtClean="0"/>
            </a:br>
            <a:r>
              <a:rPr lang="en-GB" sz="2400" b="1" dirty="0" smtClean="0">
                <a:solidFill>
                  <a:srgbClr val="000000"/>
                </a:solidFill>
              </a:rPr>
              <a:t>Technical issues to be addressed (for ToRs)</a:t>
            </a:r>
            <a:endParaRPr lang="en-GB" sz="2400" b="1" dirty="0">
              <a:solidFill>
                <a:srgbClr val="000000"/>
              </a:solidFill>
            </a:endParaRPr>
          </a:p>
        </p:txBody>
      </p:sp>
      <p:sp>
        <p:nvSpPr>
          <p:cNvPr id="7" name="TextBox 6"/>
          <p:cNvSpPr txBox="1"/>
          <p:nvPr/>
        </p:nvSpPr>
        <p:spPr>
          <a:xfrm>
            <a:off x="467544" y="1444714"/>
            <a:ext cx="8280920" cy="400110"/>
          </a:xfrm>
          <a:prstGeom prst="rect">
            <a:avLst/>
          </a:prstGeom>
          <a:solidFill>
            <a:srgbClr val="FFC000"/>
          </a:solidFill>
        </p:spPr>
        <p:txBody>
          <a:bodyPr wrap="square" rtlCol="0">
            <a:spAutoFit/>
          </a:bodyPr>
          <a:lstStyle/>
          <a:p>
            <a:pPr lvl="0"/>
            <a:r>
              <a:rPr lang="en-GB" sz="2000" b="1" dirty="0" smtClean="0">
                <a:solidFill>
                  <a:srgbClr val="000000"/>
                </a:solidFill>
                <a:latin typeface="+mj-lt"/>
              </a:rPr>
              <a:t>Contextual Questionnaires and data collection instruments</a:t>
            </a:r>
            <a:endParaRPr lang="en-US" sz="2000" b="1" dirty="0" smtClean="0">
              <a:solidFill>
                <a:srgbClr val="00000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2204864"/>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tabLst/>
              <a:defRPr/>
            </a:pPr>
            <a:r>
              <a:rPr lang="en-GB" dirty="0" smtClean="0">
                <a:solidFill>
                  <a:srgbClr val="000000"/>
                </a:solidFill>
              </a:rPr>
              <a:t>A1.	</a:t>
            </a:r>
            <a:r>
              <a:rPr lang="en-GB" dirty="0" smtClean="0">
                <a:solidFill>
                  <a:srgbClr val="000000"/>
                </a:solidFill>
              </a:rPr>
              <a:t>Scale </a:t>
            </a:r>
            <a:r>
              <a:rPr lang="en-GB" dirty="0" smtClean="0">
                <a:solidFill>
                  <a:srgbClr val="000000"/>
                </a:solidFill>
              </a:rPr>
              <a:t>expansion and equating with current PISA scales and proficiency levels at the lower ends of performance (i.e. 1a, 1b and below in reading) for all three domains (including data available from PISA countries with majority of student performance at lower levels)</a:t>
            </a:r>
          </a:p>
          <a:p>
            <a:pPr marL="536575" marR="0" lvl="0" indent="-536575" algn="l" defTabSz="914400" rtl="0" eaLnBrk="1" fontAlgn="auto" latinLnBrk="0" hangingPunct="1">
              <a:lnSpc>
                <a:spcPct val="114000"/>
              </a:lnSpc>
              <a:spcBef>
                <a:spcPct val="20000"/>
              </a:spcBef>
              <a:spcAft>
                <a:spcPts val="0"/>
              </a:spcAft>
              <a:buClrTx/>
              <a:buSzTx/>
              <a:tabLst/>
              <a:defRPr/>
            </a:pPr>
            <a:r>
              <a:rPr lang="en-GB" dirty="0" smtClean="0">
                <a:solidFill>
                  <a:srgbClr val="000000"/>
                </a:solidFill>
              </a:rPr>
              <a:t>A2.	Review of scaling models used in PISA and how these could be operational with new participants (e.g. specific variables used for conditioning) starting with challenges found and the data sets available from PISA countries	</a:t>
            </a:r>
          </a:p>
          <a:p>
            <a:pPr marL="536575" lvl="0" indent="-536575">
              <a:lnSpc>
                <a:spcPct val="114000"/>
              </a:lnSpc>
              <a:spcBef>
                <a:spcPct val="20000"/>
              </a:spcBef>
              <a:buAutoNum type="alphaUcPeriod" startAt="2"/>
              <a:defRPr/>
            </a:pPr>
            <a:r>
              <a:rPr lang="en-GB" dirty="0" smtClean="0">
                <a:solidFill>
                  <a:srgbClr val="000000"/>
                </a:solidFill>
              </a:rPr>
              <a:t>Review </a:t>
            </a:r>
            <a:r>
              <a:rPr lang="en-GB" dirty="0" smtClean="0">
                <a:solidFill>
                  <a:srgbClr val="000000"/>
                </a:solidFill>
              </a:rPr>
              <a:t>and discussion of the PISA frameworks and constructs being assessed in reading, mathematics and science in light of component skills included in frameworks of PASEC, SACMEQ, Pre-PIRLS and </a:t>
            </a:r>
            <a:r>
              <a:rPr lang="en-GB" dirty="0" smtClean="0">
                <a:solidFill>
                  <a:srgbClr val="000000"/>
                </a:solidFill>
              </a:rPr>
              <a:t>others</a:t>
            </a:r>
          </a:p>
          <a:p>
            <a:pPr marL="536575" lvl="0" indent="-536575">
              <a:lnSpc>
                <a:spcPct val="114000"/>
              </a:lnSpc>
              <a:spcBef>
                <a:spcPct val="20000"/>
              </a:spcBef>
              <a:buAutoNum type="alphaUcPeriod" startAt="2"/>
              <a:defRPr/>
            </a:pPr>
            <a:r>
              <a:rPr lang="en-GB" dirty="0" smtClean="0">
                <a:solidFill>
                  <a:srgbClr val="000000"/>
                </a:solidFill>
              </a:rPr>
              <a:t>Review of available item pool of PISA to classify those that may be used for the revised instruments based on item difficulty, framework coverage and bias/non bias for developing country contexts (</a:t>
            </a:r>
            <a:r>
              <a:rPr lang="en-GB" smtClean="0">
                <a:solidFill>
                  <a:srgbClr val="000000"/>
                </a:solidFill>
              </a:rPr>
              <a:t>item parameters).</a:t>
            </a:r>
            <a:endParaRPr lang="en-GB" dirty="0" smtClean="0">
              <a:solidFill>
                <a:srgbClr val="000000"/>
              </a:solidFill>
            </a:endParaRP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 </a:t>
            </a:r>
            <a:r>
              <a:rPr lang="en-GB" sz="2800" b="1" dirty="0" smtClean="0"/>
              <a:t/>
            </a:r>
            <a:br>
              <a:rPr lang="en-GB" sz="2800" b="1" dirty="0" smtClean="0"/>
            </a:br>
            <a:r>
              <a:rPr lang="en-GB" sz="2400" b="1" dirty="0" smtClean="0">
                <a:solidFill>
                  <a:srgbClr val="000000"/>
                </a:solidFill>
              </a:rPr>
              <a:t>Technical issues to be addressed (for ToRs)</a:t>
            </a:r>
            <a:endParaRPr lang="en-GB" sz="2400" b="1" dirty="0">
              <a:solidFill>
                <a:srgbClr val="000000"/>
              </a:solidFill>
            </a:endParaRPr>
          </a:p>
        </p:txBody>
      </p:sp>
      <p:sp>
        <p:nvSpPr>
          <p:cNvPr id="7" name="TextBox 6"/>
          <p:cNvSpPr txBox="1"/>
          <p:nvPr/>
        </p:nvSpPr>
        <p:spPr>
          <a:xfrm>
            <a:off x="467544" y="1444714"/>
            <a:ext cx="8280920" cy="707886"/>
          </a:xfrm>
          <a:prstGeom prst="rect">
            <a:avLst/>
          </a:prstGeom>
          <a:solidFill>
            <a:srgbClr val="FFC000"/>
          </a:solidFill>
        </p:spPr>
        <p:txBody>
          <a:bodyPr wrap="square" rtlCol="0">
            <a:spAutoFit/>
          </a:bodyPr>
          <a:lstStyle/>
          <a:p>
            <a:pPr lvl="0"/>
            <a:r>
              <a:rPr lang="en-GB" sz="2000" b="1" dirty="0" smtClean="0">
                <a:solidFill>
                  <a:srgbClr val="000000"/>
                </a:solidFill>
                <a:latin typeface="+mj-lt"/>
              </a:rPr>
              <a:t>Test-targeting, descriptive power and comparability of cognitive items</a:t>
            </a:r>
            <a:endParaRPr lang="en-US" sz="2000" b="1" dirty="0" smtClean="0">
              <a:solidFill>
                <a:srgbClr val="000000"/>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2132856"/>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ts val="600"/>
              </a:spcBef>
              <a:spcAft>
                <a:spcPts val="0"/>
              </a:spcAft>
              <a:buClrTx/>
              <a:buSzTx/>
              <a:buFont typeface="+mj-lt"/>
              <a:buAutoNum type="alphaUcPeriod"/>
              <a:tabLst/>
              <a:defRPr/>
            </a:pPr>
            <a:r>
              <a:rPr lang="en-GB" dirty="0" smtClean="0">
                <a:solidFill>
                  <a:srgbClr val="000000"/>
                </a:solidFill>
              </a:rPr>
              <a:t>Review of specific challenges and technical issues to be addressed in the </a:t>
            </a:r>
            <a:r>
              <a:rPr lang="en-GB" b="1" dirty="0" smtClean="0">
                <a:solidFill>
                  <a:srgbClr val="000000"/>
                </a:solidFill>
              </a:rPr>
              <a:t>data collection methods </a:t>
            </a:r>
            <a:r>
              <a:rPr lang="en-GB" dirty="0" smtClean="0">
                <a:solidFill>
                  <a:srgbClr val="000000"/>
                </a:solidFill>
              </a:rPr>
              <a:t>with OOSCI including, but not limited to, unavailability of sampling frame of population, identification and engagement with children, and instruments for contextual information. This should identify specific field examples to be explored.</a:t>
            </a:r>
          </a:p>
          <a:p>
            <a:pPr marL="536575" marR="0" lvl="0" indent="-536575" algn="l" defTabSz="914400" rtl="0" eaLnBrk="1" fontAlgn="auto" latinLnBrk="0" hangingPunct="1">
              <a:lnSpc>
                <a:spcPct val="114000"/>
              </a:lnSpc>
              <a:spcBef>
                <a:spcPts val="600"/>
              </a:spcBef>
              <a:spcAft>
                <a:spcPts val="0"/>
              </a:spcAft>
              <a:buClrTx/>
              <a:buSzTx/>
              <a:buFont typeface="+mj-lt"/>
              <a:buAutoNum type="alphaUcPeriod"/>
              <a:tabLst/>
              <a:defRPr/>
            </a:pPr>
            <a:r>
              <a:rPr lang="en-GB" dirty="0" smtClean="0">
                <a:solidFill>
                  <a:srgbClr val="000000"/>
                </a:solidFill>
              </a:rPr>
              <a:t>Review of methods for </a:t>
            </a:r>
            <a:r>
              <a:rPr lang="en-GB" b="1" dirty="0" smtClean="0">
                <a:solidFill>
                  <a:srgbClr val="000000"/>
                </a:solidFill>
              </a:rPr>
              <a:t>implementing manually adaptive testing methods </a:t>
            </a:r>
            <a:r>
              <a:rPr lang="en-GB" dirty="0" smtClean="0">
                <a:solidFill>
                  <a:srgbClr val="000000"/>
                </a:solidFill>
              </a:rPr>
              <a:t>using gateways/channels so that an initial basic instrument identifies the appropriate streams of questions/data collection. This should include other methods such as verbal surveys. </a:t>
            </a:r>
          </a:p>
          <a:p>
            <a:pPr marL="536575" marR="0" lvl="0" indent="-536575" algn="l" defTabSz="914400" rtl="0" eaLnBrk="1" fontAlgn="auto" latinLnBrk="0" hangingPunct="1">
              <a:lnSpc>
                <a:spcPct val="114000"/>
              </a:lnSpc>
              <a:spcBef>
                <a:spcPts val="600"/>
              </a:spcBef>
              <a:spcAft>
                <a:spcPts val="0"/>
              </a:spcAft>
              <a:buClrTx/>
              <a:buSzTx/>
              <a:buFont typeface="+mj-lt"/>
              <a:buAutoNum type="alphaUcPeriod"/>
              <a:tabLst/>
              <a:defRPr/>
            </a:pPr>
            <a:r>
              <a:rPr lang="en-GB" dirty="0" smtClean="0">
                <a:solidFill>
                  <a:srgbClr val="000000"/>
                </a:solidFill>
              </a:rPr>
              <a:t>Review of evidence and approaches to the assessment of knowledge, skills and competencies  in reading and numeracy/mathematics (and science) with out-of-school children. This should include frameworks, constructs and variables used in the assessment, scaling and reporting. </a:t>
            </a: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 </a:t>
            </a:r>
            <a:r>
              <a:rPr lang="en-GB" sz="2800" b="1" dirty="0" smtClean="0"/>
              <a:t/>
            </a:r>
            <a:br>
              <a:rPr lang="en-GB" sz="2800" b="1" dirty="0" smtClean="0"/>
            </a:br>
            <a:r>
              <a:rPr lang="en-GB" sz="2400" b="1" dirty="0" smtClean="0">
                <a:solidFill>
                  <a:srgbClr val="000000"/>
                </a:solidFill>
              </a:rPr>
              <a:t>Technical issues to be addressed (for ToRs)</a:t>
            </a:r>
            <a:endParaRPr lang="en-GB" sz="2400" b="1" dirty="0">
              <a:solidFill>
                <a:srgbClr val="000000"/>
              </a:solidFill>
            </a:endParaRPr>
          </a:p>
        </p:txBody>
      </p:sp>
      <p:sp>
        <p:nvSpPr>
          <p:cNvPr id="7" name="TextBox 6"/>
          <p:cNvSpPr txBox="1"/>
          <p:nvPr/>
        </p:nvSpPr>
        <p:spPr>
          <a:xfrm>
            <a:off x="467544" y="1444714"/>
            <a:ext cx="8280920" cy="707886"/>
          </a:xfrm>
          <a:prstGeom prst="rect">
            <a:avLst/>
          </a:prstGeom>
          <a:solidFill>
            <a:srgbClr val="FFC000"/>
          </a:solidFill>
        </p:spPr>
        <p:txBody>
          <a:bodyPr wrap="square" rtlCol="0">
            <a:spAutoFit/>
          </a:bodyPr>
          <a:lstStyle/>
          <a:p>
            <a:pPr lvl="0"/>
            <a:r>
              <a:rPr lang="en-GB" sz="2000" b="1" dirty="0" smtClean="0">
                <a:solidFill>
                  <a:srgbClr val="000000"/>
                </a:solidFill>
                <a:latin typeface="+mj-lt"/>
              </a:rPr>
              <a:t>Methods and approaches for including out-of-school children in data collection and assessment</a:t>
            </a:r>
            <a:endParaRPr lang="en-US" sz="2000" b="1" dirty="0" smtClean="0">
              <a:solidFill>
                <a:srgbClr val="000000"/>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2132856"/>
            <a:ext cx="8208912" cy="3456384"/>
          </a:xfrm>
          <a:prstGeom prst="rect">
            <a:avLst/>
          </a:prstGeom>
        </p:spPr>
        <p:txBody>
          <a:bodyPr vert="horz" lIns="91440" tIns="45720" rIns="91440" bIns="45720" rtlCol="0">
            <a:noAutofit/>
          </a:bodyPr>
          <a:lstStyle/>
          <a:p>
            <a:pPr marL="536575" lvl="0" indent="-536575">
              <a:lnSpc>
                <a:spcPct val="114000"/>
              </a:lnSpc>
              <a:spcBef>
                <a:spcPts val="600"/>
              </a:spcBef>
              <a:defRPr/>
            </a:pPr>
            <a:r>
              <a:rPr lang="en-GB" dirty="0" smtClean="0">
                <a:solidFill>
                  <a:srgbClr val="000000"/>
                </a:solidFill>
              </a:rPr>
              <a:t>D.	Review of evidence and relevant studies to establish an appropriate definition of the target population - ‘out of school’ children with regards to PISA data collection - starting with the target population of 15-year-olds. As much as possible, this should then be discussed in relation with the population of participating countries (preliminary).</a:t>
            </a:r>
          </a:p>
          <a:p>
            <a:pPr marL="536575" indent="-536575">
              <a:lnSpc>
                <a:spcPct val="114000"/>
              </a:lnSpc>
              <a:spcBef>
                <a:spcPts val="600"/>
              </a:spcBef>
              <a:defRPr/>
            </a:pPr>
            <a:r>
              <a:rPr lang="en-GB" dirty="0" smtClean="0">
                <a:solidFill>
                  <a:srgbClr val="000000"/>
                </a:solidFill>
              </a:rPr>
              <a:t>E.	Technical review of possible application of the 5DE framework of the UNICEF/UIS study  in PISA for Development (for students and OOSC), relating to issues such as disparities between age/grades (e.g. many 15-years olds enrolled in primary school). As much as possible, this should refer to information and contexts in participating countries (including sub-groups of particular interest to countries, e.g. SEN, ethnic minorities).</a:t>
            </a: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 </a:t>
            </a:r>
            <a:r>
              <a:rPr lang="en-GB" sz="2800" b="1" dirty="0" smtClean="0"/>
              <a:t/>
            </a:r>
            <a:br>
              <a:rPr lang="en-GB" sz="2800" b="1" dirty="0" smtClean="0"/>
            </a:br>
            <a:r>
              <a:rPr lang="en-GB" sz="2400" b="1" dirty="0" smtClean="0">
                <a:solidFill>
                  <a:srgbClr val="000000"/>
                </a:solidFill>
              </a:rPr>
              <a:t>Technical issues to be addressed (for ToRs)</a:t>
            </a:r>
            <a:endParaRPr lang="en-GB" sz="2400" b="1" dirty="0">
              <a:solidFill>
                <a:srgbClr val="000000"/>
              </a:solidFill>
            </a:endParaRPr>
          </a:p>
        </p:txBody>
      </p:sp>
      <p:sp>
        <p:nvSpPr>
          <p:cNvPr id="7" name="TextBox 6"/>
          <p:cNvSpPr txBox="1"/>
          <p:nvPr/>
        </p:nvSpPr>
        <p:spPr>
          <a:xfrm>
            <a:off x="467544" y="1444714"/>
            <a:ext cx="8280920" cy="707886"/>
          </a:xfrm>
          <a:prstGeom prst="rect">
            <a:avLst/>
          </a:prstGeom>
          <a:solidFill>
            <a:srgbClr val="FFC000"/>
          </a:solidFill>
        </p:spPr>
        <p:txBody>
          <a:bodyPr wrap="square" rtlCol="0">
            <a:spAutoFit/>
          </a:bodyPr>
          <a:lstStyle/>
          <a:p>
            <a:pPr lvl="0"/>
            <a:r>
              <a:rPr lang="en-GB" sz="2000" b="1" dirty="0" smtClean="0">
                <a:solidFill>
                  <a:srgbClr val="000000"/>
                </a:solidFill>
                <a:latin typeface="+mj-lt"/>
              </a:rPr>
              <a:t>Methods and approaches for including out-of-school children in data collection and assessment</a:t>
            </a:r>
            <a:endParaRPr lang="en-US" sz="2000" b="1" dirty="0" smtClean="0">
              <a:solidFill>
                <a:srgbClr val="000000"/>
              </a:solidFill>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2899</TotalTime>
  <Words>405</Words>
  <Application>Microsoft Office PowerPoint</Application>
  <PresentationFormat>On-screen Show (4:3)</PresentationFormat>
  <Paragraphs>34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OECD_English_white</vt:lpstr>
      <vt:lpstr>PISA for Development  Technical issues to be addressed (for ToRs)</vt:lpstr>
      <vt:lpstr>PISA for Development  Technical issues to be addressed (for ToRs)</vt:lpstr>
      <vt:lpstr>PISA for Development  Technical issues to be addressed (for ToRs)</vt:lpstr>
      <vt:lpstr>PISA for Development  Technical issues to be addressed (for ToRs)</vt:lpstr>
      <vt:lpstr>PISA for Development  Technical issues to be addressed (for ToRs)</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PISAforDevelopment</dc:title>
  <dc:creator>OECD</dc:creator>
  <cp:lastModifiedBy>Atelconf</cp:lastModifiedBy>
  <cp:revision>244</cp:revision>
  <dcterms:created xsi:type="dcterms:W3CDTF">2012-11-13T16:43:26Z</dcterms:created>
  <dcterms:modified xsi:type="dcterms:W3CDTF">2013-06-28T10:20:39Z</dcterms:modified>
</cp:coreProperties>
</file>